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63" r:id="rId9"/>
    <p:sldId id="262" r:id="rId10"/>
    <p:sldId id="261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FF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22FF3E-0395-4A15-B73D-6A385B320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DBC5B14-024F-4384-9078-548F2B366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596A9C5-F5B6-4C22-AA2E-F2D5CAB8C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867C6A8-E68C-466D-B2F9-E5BD8A256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62D64F1-965D-4C63-A37C-3B4E76EFB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0072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07A631-1AD8-4590-9E20-DDED6EE78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521198E4-087D-425C-802D-8F3E83037E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B8E3C74-B295-4364-9ACE-DA5E5D6D7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FB2EB8D-2E4A-4AC6-A547-ED28DEB56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6016A9C-84F7-4F84-B960-7145AF05C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498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F6F014C5-6711-499E-A5DD-23F49F33C1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37259D16-2ED8-4240-8EBF-CC0DA80835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E2357A9-CC5E-46B8-AF58-4943B59C1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AB26B8D-42F2-46C4-9526-A34DB6660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E4854E9-7B11-44FC-8E5A-07BB88E33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73300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D536DB7-3FE5-4136-B08F-315FBD54F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293992D-5D9A-4D9A-82B4-8C31E88DC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7214715-D6E1-496C-A01F-E0342C0C8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CD6C430-2887-4CA9-8E1E-E12622167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C4DA208-ED8C-4780-B337-637AF0134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58797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D717E9-F097-434B-9BB8-6F54A1A83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15D0756-662F-43F5-A758-249E06370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FC72CB2-5505-4E04-9A77-8CA3E15CA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8E267C2-470A-4329-863F-3CE4EE99D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AD4EF88-6109-4214-8ED4-0210F0D52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66335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6B3F75-EC39-4C36-8F32-3F1E79B89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3BC0219-CADF-433E-9BFC-4A2A5FCCDB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7BD04A8D-C7A9-4303-A1C6-02048273E4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B79E36E-40C2-4A81-A623-01AC6E55C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432709C-B4B8-423D-B64C-9ABD89443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8CEE160-BE4E-4A9D-97E1-DD998A317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8159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6A7019C-A6E6-4225-9F31-EA59AF11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BA6A83-8450-4EA4-B1AE-6EE42AF424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8E87E04-23C2-4A59-BB97-F3809E061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6A4FF0A-F4B6-498A-AC53-0CC83E2FCB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41F7182B-D0C0-4118-9DB3-29FF83158A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9ACC3DD5-B24E-4C25-BCA1-19B99A39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61342EA2-A828-48D3-B924-D56788565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5B187CF-4D3D-4B7C-AE2A-2EEFC547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33212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C3C3DA0-3C19-4DBA-843C-8BE8670F1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77281C1-D59F-4BBA-8351-D09204065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351ED4C-68DB-48F0-83AB-A349663E9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795720C-EFB7-4F7C-88ED-2A1A05343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86576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89371FEE-E3F6-4F9A-A30C-EE0182B2D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D81CBA12-5045-4EC2-A614-EF9DC8168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D112B5C-EFC8-414F-A40F-318133259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057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7DF776-4788-4B2B-8189-5C1843D10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2D297B1-6F40-4F91-A3C6-B6700010B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1FC44DF-A3A4-4F66-BF68-3FC57FE6B4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3520D13-6480-4E6B-AA6A-42D388824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6C86EDF-E7E4-4D9D-94A2-09551FBA8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1F78255-13B5-4D8F-9BD6-557F91B0E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744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C6BFB9B-0519-4E92-AC8E-D612EE17F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B2A595D-7726-42CD-9C28-47F16CB933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D949963-726A-407F-83E8-6E67711199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52CB6A3-6AF5-4788-9258-0388AA2F1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B955A1F-BB52-48F2-8D7C-50CDE2F02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AF3AC4C-5C0D-4107-B724-029C49158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57777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EAD1C02-6804-49B6-B83D-1B056375D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C4013D2-5484-4DC6-ACD0-4360252FA6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D2C865E-4826-4FA9-BE8B-B30CC0AC6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808B1-56E4-4F5B-9D31-87B66EDC6EB4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09966A7-2D4C-4989-9AA2-6459A9CF8F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BAD0BE3-B34F-49C2-B548-5FC8A1FE07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7BAB8-BD7F-4469-AAE0-0EA2BD06DA6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4614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C46F4E-5E46-4702-8596-02FC3FF48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8890D6E-F9F3-48F4-B438-AB141CEDB3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90F850-3192-42ED-AEAF-E3CA1937E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2389CED-B8C1-4A7C-8B5B-6B87D7F1D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A50EAD8-1B73-424F-B994-AAB087868E11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14</a:t>
            </a:r>
          </a:p>
          <a:p>
            <a:r>
              <a:rPr lang="hr-HR" sz="4800" dirty="0">
                <a:solidFill>
                  <a:srgbClr val="FF33CC"/>
                </a:solidFill>
              </a:rPr>
              <a:t>Q for a </a:t>
            </a:r>
            <a:r>
              <a:rPr lang="hr-HR" sz="4800" dirty="0" err="1">
                <a:solidFill>
                  <a:srgbClr val="FF33CC"/>
                </a:solidFill>
              </a:rPr>
              <a:t>question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DB3A14C-94DA-457A-A4EB-F6939EB47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02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C46F4E-5E46-4702-8596-02FC3FF48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8890D6E-F9F3-48F4-B438-AB141CEDB3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90F850-3192-42ED-AEAF-E3CA1937E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D67EE00B-ADA6-4E21-929A-F51C0F1DA5F5}"/>
              </a:ext>
            </a:extLst>
          </p:cNvPr>
          <p:cNvSpPr txBox="1"/>
          <p:nvPr/>
        </p:nvSpPr>
        <p:spPr>
          <a:xfrm>
            <a:off x="8019979" y="268794"/>
            <a:ext cx="355650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Read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statements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correct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them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Pročitajte tvrdnje i ispravite ih.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E712C7EC-D4D2-47B4-8F4C-A89A1158D7EB}"/>
              </a:ext>
            </a:extLst>
          </p:cNvPr>
          <p:cNvSpPr txBox="1"/>
          <p:nvPr/>
        </p:nvSpPr>
        <p:spPr>
          <a:xfrm>
            <a:off x="313811" y="999855"/>
            <a:ext cx="9034375" cy="558935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Canada is the largest country in the world. 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Canada stretches from the Atlantic Ocean in the west to the Pacific Ocean in the east. 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Canada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densely</a:t>
            </a:r>
            <a:r>
              <a:rPr lang="hr-HR" dirty="0"/>
              <a:t> </a:t>
            </a:r>
            <a:r>
              <a:rPr lang="hr-HR" dirty="0" err="1"/>
              <a:t>populated</a:t>
            </a:r>
            <a:r>
              <a:rPr lang="hr-HR" dirty="0"/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It is larger than the USA and its population is nine times larger.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Although it has a low standard of living, it attracts people from all over the world. 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Most people live in the northern part of Canada.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Eskimos are sometimes called </a:t>
            </a:r>
            <a:r>
              <a:rPr lang="en-US" dirty="0" err="1"/>
              <a:t>Inuits</a:t>
            </a:r>
            <a:r>
              <a:rPr lang="en-US" dirty="0"/>
              <a:t> but they find that name offensive. 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The official languages in Canada are English and Spanish. 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The Niagara Falls are located on the American side.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People go to the snowy South to experience a natural light show called the Southern Lights</a:t>
            </a:r>
            <a:r>
              <a:rPr lang="hr-H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622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C46F4E-5E46-4702-8596-02FC3FF48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8890D6E-F9F3-48F4-B438-AB141CEDB3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90F850-3192-42ED-AEAF-E3CA1937E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0E3FBBD-0948-4E2C-B6F2-9EBD391312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14961"/>
          <a:stretch/>
        </p:blipFill>
        <p:spPr>
          <a:xfrm>
            <a:off x="894038" y="0"/>
            <a:ext cx="5293137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8920303-1D69-4D37-8741-9F5A6AD96CBD}"/>
              </a:ext>
            </a:extLst>
          </p:cNvPr>
          <p:cNvSpPr txBox="1"/>
          <p:nvPr/>
        </p:nvSpPr>
        <p:spPr>
          <a:xfrm>
            <a:off x="240025" y="640822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139.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139.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11DFAFF-F6C0-4E8E-B495-99D4F5A63E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6388" y="520023"/>
            <a:ext cx="6813215" cy="603384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B3A3E424-40A2-4075-A7FC-21AB098D20C9}"/>
              </a:ext>
            </a:extLst>
          </p:cNvPr>
          <p:cNvSpPr txBox="1"/>
          <p:nvPr/>
        </p:nvSpPr>
        <p:spPr>
          <a:xfrm>
            <a:off x="8528947" y="644668"/>
            <a:ext cx="342302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Pravilno poredajte riječi u rečenicama.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F354016-758D-4B66-9F99-73779611A3C9}"/>
              </a:ext>
            </a:extLst>
          </p:cNvPr>
          <p:cNvSpPr txBox="1"/>
          <p:nvPr/>
        </p:nvSpPr>
        <p:spPr>
          <a:xfrm>
            <a:off x="5026807" y="1684941"/>
            <a:ext cx="5060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do you have in common with your best friend?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D3C0AC7-839A-4EC5-A91D-723547608033}"/>
              </a:ext>
            </a:extLst>
          </p:cNvPr>
          <p:cNvSpPr txBox="1"/>
          <p:nvPr/>
        </p:nvSpPr>
        <p:spPr>
          <a:xfrm>
            <a:off x="5026807" y="2332974"/>
            <a:ext cx="5060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often do your teachers give you tests to do?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DADF31F-93C3-4FA6-9C75-A3FFA499F7CA}"/>
              </a:ext>
            </a:extLst>
          </p:cNvPr>
          <p:cNvSpPr txBox="1"/>
          <p:nvPr/>
        </p:nvSpPr>
        <p:spPr>
          <a:xfrm>
            <a:off x="5026807" y="2983792"/>
            <a:ext cx="5060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time is your </a:t>
            </a:r>
            <a:r>
              <a:rPr lang="en-US" sz="1600" dirty="0" err="1">
                <a:solidFill>
                  <a:srgbClr val="FF33CC"/>
                </a:solidFill>
              </a:rPr>
              <a:t>favourite</a:t>
            </a:r>
            <a:r>
              <a:rPr lang="en-US" sz="1600" dirty="0">
                <a:solidFill>
                  <a:srgbClr val="FF33CC"/>
                </a:solidFill>
              </a:rPr>
              <a:t> </a:t>
            </a:r>
            <a:r>
              <a:rPr lang="en-US" sz="1600" dirty="0" err="1">
                <a:solidFill>
                  <a:srgbClr val="FF33CC"/>
                </a:solidFill>
              </a:rPr>
              <a:t>programme</a:t>
            </a:r>
            <a:r>
              <a:rPr lang="en-US" sz="1600" dirty="0">
                <a:solidFill>
                  <a:srgbClr val="FF33CC"/>
                </a:solidFill>
              </a:rPr>
              <a:t> on TV?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2AA5A0E-5EE9-4455-8EA8-C5340EC01703}"/>
              </a:ext>
            </a:extLst>
          </p:cNvPr>
          <p:cNvSpPr txBox="1"/>
          <p:nvPr/>
        </p:nvSpPr>
        <p:spPr>
          <a:xfrm>
            <a:off x="5026807" y="3673092"/>
            <a:ext cx="5060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many active volcanoes are there in the world?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687F923-1A20-4F66-B596-3E0DD7446668}"/>
              </a:ext>
            </a:extLst>
          </p:cNvPr>
          <p:cNvSpPr txBox="1"/>
          <p:nvPr/>
        </p:nvSpPr>
        <p:spPr>
          <a:xfrm>
            <a:off x="5086800" y="4263318"/>
            <a:ext cx="5060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job would you like to do some day?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3289585-1E6C-450F-9259-877543495FB5}"/>
              </a:ext>
            </a:extLst>
          </p:cNvPr>
          <p:cNvSpPr txBox="1"/>
          <p:nvPr/>
        </p:nvSpPr>
        <p:spPr>
          <a:xfrm>
            <a:off x="5086800" y="4877531"/>
            <a:ext cx="5060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Why have you decided to stop playing basketball?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421DFF0-E4EF-4060-8DE2-3BB47B451CBA}"/>
              </a:ext>
            </a:extLst>
          </p:cNvPr>
          <p:cNvSpPr txBox="1"/>
          <p:nvPr/>
        </p:nvSpPr>
        <p:spPr>
          <a:xfrm>
            <a:off x="5086800" y="5491744"/>
            <a:ext cx="5060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are you going to do for your next birthday?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5DB9A11-6B54-45DD-95A0-7F5F28E1B416}"/>
              </a:ext>
            </a:extLst>
          </p:cNvPr>
          <p:cNvSpPr txBox="1"/>
          <p:nvPr/>
        </p:nvSpPr>
        <p:spPr>
          <a:xfrm>
            <a:off x="5086800" y="6115606"/>
            <a:ext cx="5060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Have you ever made an online friend?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FA6BC3AA-64AC-4DCF-9F77-DBB4B23329BD}"/>
              </a:ext>
            </a:extLst>
          </p:cNvPr>
          <p:cNvSpPr txBox="1"/>
          <p:nvPr/>
        </p:nvSpPr>
        <p:spPr>
          <a:xfrm>
            <a:off x="247770" y="3435927"/>
            <a:ext cx="4495211" cy="880369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Wh-word (relative pronoun) + auxiliary verb + Subject + (the main) verb +...</a:t>
            </a:r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2FB6AEE8-1D69-47E1-8B14-5641CECDBA81}"/>
              </a:ext>
            </a:extLst>
          </p:cNvPr>
          <p:cNvSpPr txBox="1"/>
          <p:nvPr/>
        </p:nvSpPr>
        <p:spPr>
          <a:xfrm>
            <a:off x="1688064" y="2578121"/>
            <a:ext cx="1671090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WORD  ORDER</a:t>
            </a:r>
          </a:p>
        </p:txBody>
      </p:sp>
    </p:spTree>
    <p:extLst>
      <p:ext uri="{BB962C8B-B14F-4D97-AF65-F5344CB8AC3E}">
        <p14:creationId xmlns:p14="http://schemas.microsoft.com/office/powerpoint/2010/main" val="116950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C46F4E-5E46-4702-8596-02FC3FF48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8890D6E-F9F3-48F4-B438-AB141CEDB3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90F850-3192-42ED-AEAF-E3CA1937E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EA35DB7-ED36-4316-B651-FD0434FED0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19474" y="-6016"/>
            <a:ext cx="5558468" cy="6864016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0D9DE61-4CE0-4008-AA6D-CE918AACBD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411" y="1600200"/>
            <a:ext cx="7495228" cy="501176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F4521211-59D5-4E2D-8448-D59DB1249BC0}"/>
              </a:ext>
            </a:extLst>
          </p:cNvPr>
          <p:cNvSpPr txBox="1"/>
          <p:nvPr/>
        </p:nvSpPr>
        <p:spPr>
          <a:xfrm>
            <a:off x="206211" y="318075"/>
            <a:ext cx="367333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Turn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138,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1.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Okrenite stranicu 138, riješite 1. zadatak.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2F5A44C-E25B-4A9F-9F73-E079C300AFB6}"/>
              </a:ext>
            </a:extLst>
          </p:cNvPr>
          <p:cNvSpPr txBox="1"/>
          <p:nvPr/>
        </p:nvSpPr>
        <p:spPr>
          <a:xfrm>
            <a:off x="3237408" y="1735775"/>
            <a:ext cx="647693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koristeći </a:t>
            </a:r>
            <a:r>
              <a:rPr lang="hr-HR" sz="1600" i="1" dirty="0" err="1">
                <a:solidFill>
                  <a:srgbClr val="0070C0"/>
                </a:solidFill>
              </a:rPr>
              <a:t>is</a:t>
            </a:r>
            <a:r>
              <a:rPr lang="hr-HR" sz="1600" i="1" dirty="0">
                <a:solidFill>
                  <a:srgbClr val="0070C0"/>
                </a:solidFill>
              </a:rPr>
              <a:t>, are, do, </a:t>
            </a:r>
            <a:r>
              <a:rPr lang="hr-HR" sz="1600" i="1" dirty="0" err="1">
                <a:solidFill>
                  <a:srgbClr val="0070C0"/>
                </a:solidFill>
              </a:rPr>
              <a:t>does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have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has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did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will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would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can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B682C79-EECC-42F0-B076-E9352F400563}"/>
              </a:ext>
            </a:extLst>
          </p:cNvPr>
          <p:cNvSpPr txBox="1"/>
          <p:nvPr/>
        </p:nvSpPr>
        <p:spPr>
          <a:xfrm>
            <a:off x="1524000" y="2734322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C11F968-D863-423A-B559-29A9512B1E78}"/>
              </a:ext>
            </a:extLst>
          </p:cNvPr>
          <p:cNvSpPr txBox="1"/>
          <p:nvPr/>
        </p:nvSpPr>
        <p:spPr>
          <a:xfrm>
            <a:off x="1524000" y="3037920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D665A3B-FA10-4415-8C0E-3A060A0F9BA0}"/>
              </a:ext>
            </a:extLst>
          </p:cNvPr>
          <p:cNvSpPr txBox="1"/>
          <p:nvPr/>
        </p:nvSpPr>
        <p:spPr>
          <a:xfrm>
            <a:off x="1543615" y="3389082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F037C9F-20A4-4886-8869-C8E3501099E0}"/>
              </a:ext>
            </a:extLst>
          </p:cNvPr>
          <p:cNvSpPr txBox="1"/>
          <p:nvPr/>
        </p:nvSpPr>
        <p:spPr>
          <a:xfrm>
            <a:off x="1552493" y="3727636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857B13D-531B-4D2E-B2FF-5A2A55AACA04}"/>
              </a:ext>
            </a:extLst>
          </p:cNvPr>
          <p:cNvSpPr txBox="1"/>
          <p:nvPr/>
        </p:nvSpPr>
        <p:spPr>
          <a:xfrm>
            <a:off x="1561371" y="4036196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FD99BDC-F619-4EA2-B23F-7EC9CF0A7F9D}"/>
              </a:ext>
            </a:extLst>
          </p:cNvPr>
          <p:cNvSpPr txBox="1"/>
          <p:nvPr/>
        </p:nvSpPr>
        <p:spPr>
          <a:xfrm>
            <a:off x="1581941" y="4366112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4EAF050-F4B9-459F-87ED-B9B606A63A46}"/>
              </a:ext>
            </a:extLst>
          </p:cNvPr>
          <p:cNvSpPr txBox="1"/>
          <p:nvPr/>
        </p:nvSpPr>
        <p:spPr>
          <a:xfrm>
            <a:off x="1590819" y="4707299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Would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64B6ADF-62F0-43AF-8DEE-3735A6F29E4E}"/>
              </a:ext>
            </a:extLst>
          </p:cNvPr>
          <p:cNvSpPr txBox="1"/>
          <p:nvPr/>
        </p:nvSpPr>
        <p:spPr>
          <a:xfrm>
            <a:off x="1590819" y="5006523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EBDFE6C-2D01-458C-961E-A20586F868A6}"/>
              </a:ext>
            </a:extLst>
          </p:cNvPr>
          <p:cNvSpPr txBox="1"/>
          <p:nvPr/>
        </p:nvSpPr>
        <p:spPr>
          <a:xfrm>
            <a:off x="1581941" y="5345774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7C5C35C0-3CE4-4B05-BDB5-AAF197E0E9E4}"/>
              </a:ext>
            </a:extLst>
          </p:cNvPr>
          <p:cNvSpPr txBox="1"/>
          <p:nvPr/>
        </p:nvSpPr>
        <p:spPr>
          <a:xfrm>
            <a:off x="1594564" y="5683320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F43614B-3673-407A-805F-ABC8C91516EE}"/>
              </a:ext>
            </a:extLst>
          </p:cNvPr>
          <p:cNvSpPr txBox="1"/>
          <p:nvPr/>
        </p:nvSpPr>
        <p:spPr>
          <a:xfrm>
            <a:off x="1601104" y="6014997"/>
            <a:ext cx="899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15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C46F4E-5E46-4702-8596-02FC3FF48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8890D6E-F9F3-48F4-B438-AB141CEDB3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90F850-3192-42ED-AEAF-E3CA1937E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4E8B763-985B-45F5-B42B-4D3DBC1B14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14116"/>
          <a:stretch/>
        </p:blipFill>
        <p:spPr>
          <a:xfrm>
            <a:off x="330961" y="-27432"/>
            <a:ext cx="5201159" cy="6871854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936F1267-FB1E-4D77-8E39-9BA22350DE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14116"/>
          <a:stretch/>
        </p:blipFill>
        <p:spPr>
          <a:xfrm>
            <a:off x="5499481" y="-27432"/>
            <a:ext cx="5201159" cy="6871854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AC1C97DE-7203-4C2C-8BE7-48B63DAFFB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1880" y="530799"/>
            <a:ext cx="8065008" cy="128108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1E32F23F-7C1A-4103-A09E-7C32F236358B}"/>
              </a:ext>
            </a:extLst>
          </p:cNvPr>
          <p:cNvSpPr txBox="1"/>
          <p:nvPr/>
        </p:nvSpPr>
        <p:spPr>
          <a:xfrm>
            <a:off x="170660" y="238412"/>
            <a:ext cx="30330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124.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124.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6ECC34B-2CB9-4FB7-92A6-A6EA7ACF6102}"/>
              </a:ext>
            </a:extLst>
          </p:cNvPr>
          <p:cNvSpPr txBox="1"/>
          <p:nvPr/>
        </p:nvSpPr>
        <p:spPr>
          <a:xfrm>
            <a:off x="1207275" y="1941038"/>
            <a:ext cx="1018552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Radite u parovima. Odaberite tekst A ili B. Zatim pročitajte o </a:t>
            </a:r>
            <a:r>
              <a:rPr lang="hr-HR" sz="1600" dirty="0" err="1">
                <a:solidFill>
                  <a:srgbClr val="0070C0"/>
                </a:solidFill>
              </a:rPr>
              <a:t>lakrosu</a:t>
            </a:r>
            <a:r>
              <a:rPr lang="hr-HR" sz="1600" dirty="0">
                <a:solidFill>
                  <a:srgbClr val="0070C0"/>
                </a:solidFill>
              </a:rPr>
              <a:t>, popularnom sportu u Kanadi. Osmislite pitanja koristeći upitne riječi u zagradama. Međusobno postavljajte </a:t>
            </a:r>
            <a:r>
              <a:rPr lang="hr-HR" sz="1600">
                <a:solidFill>
                  <a:srgbClr val="0070C0"/>
                </a:solidFill>
              </a:rPr>
              <a:t>pitanja i dajte </a:t>
            </a:r>
            <a:r>
              <a:rPr lang="hr-HR" sz="1600" dirty="0">
                <a:solidFill>
                  <a:srgbClr val="0070C0"/>
                </a:solidFill>
              </a:rPr>
              <a:t>odgovore. Nakon toga dopunite svoj tekst i tekstove međusobno usporedite. 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4B9F77D4-69C5-4475-8BD0-D4E79EBCA3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40" y="2836383"/>
            <a:ext cx="6894281" cy="202338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4B96DDBC-871E-4DAF-8C89-7A5012694E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56308" y="4597879"/>
            <a:ext cx="6968332" cy="229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5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C46F4E-5E46-4702-8596-02FC3FF48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8890D6E-F9F3-48F4-B438-AB141CEDB3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90F850-3192-42ED-AEAF-E3CA1937E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4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1345113-2BBC-4870-B678-F36CCBC27A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14116"/>
          <a:stretch/>
        </p:blipFill>
        <p:spPr>
          <a:xfrm>
            <a:off x="330961" y="-27432"/>
            <a:ext cx="5201159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82BA6C5-7399-40D2-B13E-8647C44042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14116"/>
          <a:stretch/>
        </p:blipFill>
        <p:spPr>
          <a:xfrm>
            <a:off x="5532120" y="-27432"/>
            <a:ext cx="5201159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B5541BBD-E83E-4A56-A32E-13BBE94697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906" y="530482"/>
            <a:ext cx="8870334" cy="260333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5F6A9BA9-F015-4509-9591-4DADD5BCAC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3338" y="3349132"/>
            <a:ext cx="8793581" cy="2892727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FC514D2C-D6AF-4D2D-BDB5-C2D4DA923F72}"/>
              </a:ext>
            </a:extLst>
          </p:cNvPr>
          <p:cNvSpPr txBox="1"/>
          <p:nvPr/>
        </p:nvSpPr>
        <p:spPr>
          <a:xfrm>
            <a:off x="4760892" y="907049"/>
            <a:ext cx="1334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outdoors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88BC2FA-323F-4D59-AC06-759BD586A6C1}"/>
              </a:ext>
            </a:extLst>
          </p:cNvPr>
          <p:cNvSpPr txBox="1"/>
          <p:nvPr/>
        </p:nvSpPr>
        <p:spPr>
          <a:xfrm>
            <a:off x="7529144" y="1483319"/>
            <a:ext cx="2740059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touch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ball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with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their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hands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E8DF210-C705-444A-9BDD-73AE3170F5FA}"/>
              </a:ext>
            </a:extLst>
          </p:cNvPr>
          <p:cNvSpPr txBox="1"/>
          <p:nvPr/>
        </p:nvSpPr>
        <p:spPr>
          <a:xfrm>
            <a:off x="3730048" y="1700360"/>
            <a:ext cx="1334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four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A67F22D-981D-49CE-8F7A-14BAC80940D5}"/>
              </a:ext>
            </a:extLst>
          </p:cNvPr>
          <p:cNvSpPr txBox="1"/>
          <p:nvPr/>
        </p:nvSpPr>
        <p:spPr>
          <a:xfrm>
            <a:off x="1200192" y="1965377"/>
            <a:ext cx="2673633" cy="5232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protective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clothing</a:t>
            </a:r>
            <a:r>
              <a:rPr lang="hr-HR" sz="1400" dirty="0">
                <a:solidFill>
                  <a:srgbClr val="FF33CC"/>
                </a:solidFill>
              </a:rPr>
              <a:t>, </a:t>
            </a:r>
            <a:r>
              <a:rPr lang="hr-HR" sz="1400" dirty="0" err="1">
                <a:solidFill>
                  <a:srgbClr val="FF33CC"/>
                </a:solidFill>
              </a:rPr>
              <a:t>such</a:t>
            </a:r>
            <a:r>
              <a:rPr lang="hr-HR" sz="1400" dirty="0">
                <a:solidFill>
                  <a:srgbClr val="FF33CC"/>
                </a:solidFill>
              </a:rPr>
              <a:t> as </a:t>
            </a:r>
            <a:r>
              <a:rPr lang="hr-HR" sz="1400" dirty="0" err="1">
                <a:solidFill>
                  <a:srgbClr val="FF33CC"/>
                </a:solidFill>
              </a:rPr>
              <a:t>gloves</a:t>
            </a:r>
            <a:r>
              <a:rPr lang="hr-HR" sz="1400" dirty="0">
                <a:solidFill>
                  <a:srgbClr val="FF33CC"/>
                </a:solidFill>
              </a:rPr>
              <a:t>, </a:t>
            </a:r>
            <a:r>
              <a:rPr lang="hr-HR" sz="1400" dirty="0" err="1">
                <a:solidFill>
                  <a:srgbClr val="FF33CC"/>
                </a:solidFill>
              </a:rPr>
              <a:t>helmets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and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arm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paddings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F8513DD8-5E0D-4682-B32B-C9682AFFF7F1}"/>
              </a:ext>
            </a:extLst>
          </p:cNvPr>
          <p:cNvSpPr txBox="1"/>
          <p:nvPr/>
        </p:nvSpPr>
        <p:spPr>
          <a:xfrm>
            <a:off x="-22108" y="2509102"/>
            <a:ext cx="3138170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made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men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stronger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and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better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warriors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03836AE-7F2A-4EE5-90CB-55703EC2A4BC}"/>
              </a:ext>
            </a:extLst>
          </p:cNvPr>
          <p:cNvSpPr txBox="1"/>
          <p:nvPr/>
        </p:nvSpPr>
        <p:spPr>
          <a:xfrm>
            <a:off x="9327283" y="3525422"/>
            <a:ext cx="1808475" cy="5232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heavy </a:t>
            </a:r>
            <a:r>
              <a:rPr lang="hr-HR" sz="1400" dirty="0" err="1">
                <a:solidFill>
                  <a:srgbClr val="FF33CC"/>
                </a:solidFill>
              </a:rPr>
              <a:t>rubber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ball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and</a:t>
            </a:r>
            <a:r>
              <a:rPr lang="hr-HR" sz="1400" dirty="0">
                <a:solidFill>
                  <a:srgbClr val="FF33CC"/>
                </a:solidFill>
              </a:rPr>
              <a:t> a </a:t>
            </a:r>
            <a:r>
              <a:rPr lang="hr-HR" sz="1400" dirty="0" err="1">
                <a:solidFill>
                  <a:srgbClr val="FF33CC"/>
                </a:solidFill>
              </a:rPr>
              <a:t>stick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with</a:t>
            </a:r>
            <a:r>
              <a:rPr lang="hr-HR" sz="1400" dirty="0">
                <a:solidFill>
                  <a:srgbClr val="FF33CC"/>
                </a:solidFill>
              </a:rPr>
              <a:t> a </a:t>
            </a:r>
            <a:r>
              <a:rPr lang="hr-HR" sz="1400" dirty="0" err="1">
                <a:solidFill>
                  <a:srgbClr val="FF33CC"/>
                </a:solidFill>
              </a:rPr>
              <a:t>pocket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A562BD3-801B-4559-835A-8FB51769B6FF}"/>
              </a:ext>
            </a:extLst>
          </p:cNvPr>
          <p:cNvSpPr txBox="1"/>
          <p:nvPr/>
        </p:nvSpPr>
        <p:spPr>
          <a:xfrm>
            <a:off x="3770759" y="4230159"/>
            <a:ext cx="1334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566D2F3A-E331-48B4-8AD4-B15FC4796EC4}"/>
              </a:ext>
            </a:extLst>
          </p:cNvPr>
          <p:cNvSpPr txBox="1"/>
          <p:nvPr/>
        </p:nvSpPr>
        <p:spPr>
          <a:xfrm>
            <a:off x="7790902" y="4491800"/>
            <a:ext cx="1334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15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5A2588C-D2BF-46A5-9F6C-FCB50DFFED8E}"/>
              </a:ext>
            </a:extLst>
          </p:cNvPr>
          <p:cNvSpPr txBox="1"/>
          <p:nvPr/>
        </p:nvSpPr>
        <p:spPr>
          <a:xfrm>
            <a:off x="9327283" y="5011321"/>
            <a:ext cx="1734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Native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Americans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81CAE197-7F82-4F87-ABC8-1B059F70096E}"/>
              </a:ext>
            </a:extLst>
          </p:cNvPr>
          <p:cNvSpPr txBox="1"/>
          <p:nvPr/>
        </p:nvSpPr>
        <p:spPr>
          <a:xfrm>
            <a:off x="9695826" y="5271647"/>
            <a:ext cx="203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before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going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war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19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C46F4E-5E46-4702-8596-02FC3FF48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8890D6E-F9F3-48F4-B438-AB141CEDB3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290F850-3192-42ED-AEAF-E3CA1937E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4E735BD9-9A94-488F-986F-1931159EA38F}"/>
              </a:ext>
            </a:extLst>
          </p:cNvPr>
          <p:cNvSpPr txBox="1"/>
          <p:nvPr/>
        </p:nvSpPr>
        <p:spPr>
          <a:xfrm>
            <a:off x="403063" y="394956"/>
            <a:ext cx="5580486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C</a:t>
            </a:r>
            <a:r>
              <a:rPr lang="en-US" dirty="0" err="1"/>
              <a:t>omment</a:t>
            </a:r>
            <a:r>
              <a:rPr lang="en-US" dirty="0"/>
              <a:t> on lacrosse by using the following beginnings</a:t>
            </a:r>
            <a:r>
              <a:rPr lang="hr-HR" dirty="0"/>
              <a:t>: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0B8C3A0A-F029-4349-983C-0BB8A9B192E4}"/>
              </a:ext>
            </a:extLst>
          </p:cNvPr>
          <p:cNvSpPr txBox="1"/>
          <p:nvPr/>
        </p:nvSpPr>
        <p:spPr>
          <a:xfrm>
            <a:off x="1581526" y="1048141"/>
            <a:ext cx="5117368" cy="2742417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 didn’t know... 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 find it interesting that... 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The funniest thing is... 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What lacrosse has in common with ... is that... </a:t>
            </a:r>
            <a:endParaRPr lang="hr-HR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Lacrosse is different from ... because... </a:t>
            </a:r>
            <a:endParaRPr lang="hr-HR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3E423D0-9BD1-4326-AF93-1EDF392015EC}"/>
              </a:ext>
            </a:extLst>
          </p:cNvPr>
          <p:cNvSpPr txBox="1"/>
          <p:nvPr/>
        </p:nvSpPr>
        <p:spPr>
          <a:xfrm>
            <a:off x="937638" y="4632326"/>
            <a:ext cx="4850603" cy="1384995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Next</a:t>
            </a:r>
            <a:r>
              <a:rPr lang="hr-HR" dirty="0"/>
              <a:t>, </a:t>
            </a:r>
            <a:r>
              <a:rPr lang="hr-HR" dirty="0" err="1"/>
              <a:t>close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Class</a:t>
            </a:r>
            <a:r>
              <a:rPr lang="hr-HR" dirty="0"/>
              <a:t> </a:t>
            </a:r>
            <a:r>
              <a:rPr lang="hr-HR" dirty="0" err="1"/>
              <a:t>Books</a:t>
            </a:r>
            <a:r>
              <a:rPr lang="hr-HR" dirty="0"/>
              <a:t>.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Now</a:t>
            </a:r>
            <a:r>
              <a:rPr lang="hr-HR" b="1" dirty="0"/>
              <a:t> </a:t>
            </a:r>
            <a:r>
              <a:rPr lang="en-US" dirty="0"/>
              <a:t>write a paragraph describing lacrosse</a:t>
            </a:r>
            <a:r>
              <a:rPr lang="hr-HR" dirty="0"/>
              <a:t>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hr-HR" dirty="0" err="1"/>
              <a:t>Then</a:t>
            </a:r>
            <a:r>
              <a:rPr lang="hr-HR" dirty="0"/>
              <a:t> </a:t>
            </a:r>
            <a:r>
              <a:rPr lang="en-US" dirty="0"/>
              <a:t>open </a:t>
            </a:r>
            <a:r>
              <a:rPr lang="hr-HR" dirty="0" err="1"/>
              <a:t>your</a:t>
            </a:r>
            <a:r>
              <a:rPr lang="en-US" dirty="0"/>
              <a:t> books to check how </a:t>
            </a:r>
            <a:r>
              <a:rPr lang="hr-HR" dirty="0" err="1"/>
              <a:t>you’ve</a:t>
            </a:r>
            <a:r>
              <a:rPr lang="en-US" dirty="0"/>
              <a:t> done</a:t>
            </a:r>
            <a:r>
              <a:rPr lang="hr-HR" dirty="0"/>
              <a:t>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AFE44AD7-EA95-4BDB-8DB4-0A7A8F0B31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0522" y="601027"/>
            <a:ext cx="4714875" cy="41243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356A072-BB62-47DB-B4F0-53F6EFA897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0522" y="4835158"/>
            <a:ext cx="4646880" cy="102943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CE4BDAE-30AC-4F18-9E2E-44D355B3AF1F}"/>
              </a:ext>
            </a:extLst>
          </p:cNvPr>
          <p:cNvSpPr txBox="1"/>
          <p:nvPr/>
        </p:nvSpPr>
        <p:spPr>
          <a:xfrm>
            <a:off x="6909602" y="6075835"/>
            <a:ext cx="480780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jedan od ponuđenih zadataka i pripremite za sljedeći sat. </a:t>
            </a:r>
          </a:p>
        </p:txBody>
      </p:sp>
    </p:spTree>
    <p:extLst>
      <p:ext uri="{BB962C8B-B14F-4D97-AF65-F5344CB8AC3E}">
        <p14:creationId xmlns:p14="http://schemas.microsoft.com/office/powerpoint/2010/main" val="216135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681791-09A9-4AE1-ABAD-35DF43193585}">
  <ds:schemaRefs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6f38477-cd9e-4a74-ae07-d74695e5afe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99E234A-32D9-4B53-A860-AC3F86AE6A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B01958-9AA0-4E6E-93A9-3F4CD230D0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493</Words>
  <Application>Microsoft Office PowerPoint</Application>
  <PresentationFormat>Široki zaslon</PresentationFormat>
  <Paragraphs>66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8</cp:revision>
  <dcterms:created xsi:type="dcterms:W3CDTF">2022-03-27T18:55:22Z</dcterms:created>
  <dcterms:modified xsi:type="dcterms:W3CDTF">2022-03-28T11:28:37Z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